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36" r:id="rId3"/>
    <p:sldId id="286" r:id="rId4"/>
    <p:sldId id="351" r:id="rId5"/>
    <p:sldId id="352" r:id="rId6"/>
    <p:sldId id="331" r:id="rId7"/>
    <p:sldId id="375" r:id="rId8"/>
    <p:sldId id="355" r:id="rId9"/>
    <p:sldId id="356" r:id="rId10"/>
    <p:sldId id="357" r:id="rId11"/>
    <p:sldId id="332" r:id="rId12"/>
    <p:sldId id="335" r:id="rId13"/>
    <p:sldId id="360" r:id="rId14"/>
    <p:sldId id="361" r:id="rId15"/>
    <p:sldId id="362" r:id="rId16"/>
    <p:sldId id="363" r:id="rId17"/>
    <p:sldId id="364" r:id="rId18"/>
    <p:sldId id="365" r:id="rId19"/>
    <p:sldId id="369" r:id="rId20"/>
    <p:sldId id="368" r:id="rId21"/>
    <p:sldId id="367" r:id="rId22"/>
    <p:sldId id="366" r:id="rId23"/>
    <p:sldId id="371" r:id="rId24"/>
    <p:sldId id="333" r:id="rId25"/>
    <p:sldId id="354" r:id="rId26"/>
    <p:sldId id="372" r:id="rId27"/>
    <p:sldId id="374" r:id="rId28"/>
    <p:sldId id="377" r:id="rId29"/>
    <p:sldId id="345" r:id="rId30"/>
    <p:sldId id="334" r:id="rId31"/>
    <p:sldId id="342" r:id="rId32"/>
    <p:sldId id="340" r:id="rId33"/>
    <p:sldId id="341" r:id="rId34"/>
    <p:sldId id="378" r:id="rId35"/>
    <p:sldId id="347" r:id="rId36"/>
    <p:sldId id="350" r:id="rId37"/>
    <p:sldId id="348" r:id="rId38"/>
    <p:sldId id="349" r:id="rId39"/>
    <p:sldId id="343" r:id="rId40"/>
    <p:sldId id="338" r:id="rId41"/>
    <p:sldId id="373" r:id="rId42"/>
    <p:sldId id="344" r:id="rId43"/>
    <p:sldId id="337" r:id="rId44"/>
    <p:sldId id="33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  <a:srgbClr val="EEEEE6"/>
    <a:srgbClr val="FFFBEB"/>
    <a:srgbClr val="241F20"/>
    <a:srgbClr val="00823B"/>
    <a:srgbClr val="1C1C1C"/>
    <a:srgbClr val="404040"/>
    <a:srgbClr val="FFF1E6"/>
    <a:srgbClr val="F3F3F1"/>
    <a:srgbClr val="FF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1EF6-96F6-4D92-BD1B-509BA8320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E8DA-DD4F-4D4A-B166-9CBC5A609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112BD-FEBB-4942-8686-7933A733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3625E-83AE-47E9-ACF7-818F0B10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9CB5-F378-4C60-9464-923EB808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8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9EB4-1B7E-4215-B1FA-9E9F7E67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C4DEC-D329-45DB-8EEC-455FA410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ED23-7D66-43C4-81F6-28131178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2EBDF-E9FF-4E74-A390-FEA2D686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6121-9D2B-41E0-A47D-C892ABE2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89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3AB11-25AF-4406-AF5E-585CDFE9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2A336-CE0E-4663-AA85-B3CC2F9A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DE1A-03C6-42C9-A67B-57CEE4A3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31BB-CEE2-4F7B-B572-FDCC7A60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31483-858C-4082-B926-8F65B75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56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7DCA-8D27-41EE-8B8E-7E96297B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9EF0-2F7D-413C-A9F2-1B24B45E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CD09A-D00E-4098-8FC3-D3B71738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38217-BF12-406F-AF43-A155F24D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E1433-8803-423F-9C26-ECEB8CC9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50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E0-22D5-43C2-BDA7-083531E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5D764-298D-439B-8620-23840C677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B2AC-9B15-49B8-B055-394475D9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E9D7-2B4B-49DB-A064-A3FDD7D9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83B5-9096-4593-8445-CF04FBC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2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91F-D75B-4373-9DFD-BD8079F6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5028-A023-4181-A2E7-81B2F79A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B136C-68D4-4A01-B97B-0EF8D8FB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CB172-8D6B-4985-A4B5-897A4E15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C8A83-7132-4F44-98C4-308B96D2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B022-2A13-4BFC-BEE0-157F21D2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F234-FC29-47A7-8B9F-D44F007B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59D4-F32E-47D8-BE63-B815EF98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BC738-E221-4E0F-9761-46BC35E3E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01E64-1660-4917-8D99-6F371CD2A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32DB8-F0D7-4558-8DD1-EF64BE3D8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95B6DD-7E50-4BB0-BF11-0548A540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2A481-689D-4B6A-9778-672128D4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D4BA7-C5EC-40AD-B611-84119EAD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48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793F-AEC7-4987-8548-4201EA93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B22C6-3408-4B64-A743-8320E73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74718-A0D6-42DA-B042-B3846F44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AF1F5-2693-4BF2-BBF2-01762D7C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93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F6872-67BF-4FF3-92CD-5B91D309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B6688-E00A-4B65-B6C2-6D90814D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B7C12-FC38-4297-9C4A-65426C5B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9D1C-A198-4EDE-BE8C-77223F75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B2BF-5A1C-4430-BCF9-C5FAFC6A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412A-A945-499C-BC88-5BA6AC438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CE631-92D3-4E60-8735-ABA07A46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9E92-B8A1-4762-9F7C-C84C8115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D628F-457D-4B64-B6C1-CB87D311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2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9FF1-F403-438D-8315-855584E6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047C3-99D2-42AB-90B0-4C8629255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D845F-EEA7-45D4-8FD1-96DB22CA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375AB-38BD-4A20-897A-F1DCFB8A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DE5CE-86F9-4118-AF97-4768D78C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49CBC-6E9C-4B78-99D4-0570A6C0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64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6F26-FF28-4920-93B0-E193B693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8A0E-5232-47A5-99DE-873CCF456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DB58-E4DC-4C92-A696-082017BB0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AA366CE7-400A-4D17-8E8A-B2B1EFB63221}" type="datetimeFigureOut">
              <a:rPr lang="en-CA" smtClean="0"/>
              <a:pPr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1680-941F-4EE9-8517-F53F0F26F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D23C-6BC2-4C6D-829A-2CEFC6D24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4684C8D0-177D-494C-A8DF-B43E6071221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02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900E9-89D6-43A8-BB9F-77BD7B85EA1F}"/>
              </a:ext>
            </a:extLst>
          </p:cNvPr>
          <p:cNvSpPr txBox="1"/>
          <p:nvPr/>
        </p:nvSpPr>
        <p:spPr>
          <a:xfrm>
            <a:off x="5312334" y="3770479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Tension / Crisis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1855D-98BA-4D81-A8F9-E0018114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6826238" y="4480373"/>
            <a:ext cx="340659" cy="3608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0525C1-8C72-43BE-947C-3CDA4E31DE02}"/>
              </a:ext>
            </a:extLst>
          </p:cNvPr>
          <p:cNvSpPr txBox="1"/>
          <p:nvPr/>
        </p:nvSpPr>
        <p:spPr>
          <a:xfrm>
            <a:off x="7966931" y="4761367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Falling In Love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5D66E3-CC05-434A-922B-CBC25C3AF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9480835" y="5471261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0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0C03-E81B-48DA-A95B-D313A1B7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Meeting: </a:t>
            </a:r>
            <a:r>
              <a:rPr lang="en-CA" i="1" dirty="0"/>
              <a:t>Hamilton</a:t>
            </a:r>
            <a:endParaRPr lang="en-CA" dirty="0"/>
          </a:p>
        </p:txBody>
      </p:sp>
      <p:pic>
        <p:nvPicPr>
          <p:cNvPr id="4098" name="Picture 2" descr="Hamilton Hamilton The Musical GIF - Hamilton HamiltonTheMusical KingGeorge GIFs">
            <a:extLst>
              <a:ext uri="{FF2B5EF4-FFF2-40B4-BE49-F238E27FC236}">
                <a16:creationId xmlns:a16="http://schemas.microsoft.com/office/drawing/2014/main" id="{9D07315E-FBA9-4532-82F0-C7DE70699E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6872"/>
            <a:ext cx="4953428" cy="369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8E3AEB-E2C9-4EA2-971A-7F9BAD9D9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68" y="2221767"/>
            <a:ext cx="5457092" cy="3120414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i="1" dirty="0"/>
              <a:t>Hamilton</a:t>
            </a:r>
            <a:r>
              <a:rPr lang="en-CA" dirty="0"/>
              <a:t> tickets for Christmas!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My brother the Broadway fan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Weekly grosses: tickets sales, ticket prices, percent of seats sold – all the way back to 1985</a:t>
            </a:r>
          </a:p>
        </p:txBody>
      </p:sp>
    </p:spTree>
    <p:extLst>
      <p:ext uri="{BB962C8B-B14F-4D97-AF65-F5344CB8AC3E}">
        <p14:creationId xmlns:p14="http://schemas.microsoft.com/office/powerpoint/2010/main" val="122857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CD1B-1DD9-4B0B-8E47-E9C9FE20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Sparks Fly: Weekly Grosses on Playbill</a:t>
            </a:r>
          </a:p>
        </p:txBody>
      </p:sp>
      <p:pic>
        <p:nvPicPr>
          <p:cNvPr id="12" name="Picture 11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A1C9DBD7-8AFC-4247-8510-17F302E2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70" y="1690688"/>
            <a:ext cx="8219567" cy="4602958"/>
          </a:xfrm>
          <a:prstGeom prst="rect">
            <a:avLst/>
          </a:prstGeom>
        </p:spPr>
      </p:pic>
      <p:pic>
        <p:nvPicPr>
          <p:cNvPr id="5124" name="Picture 4" descr="Playbill Spotlights MMC Stars: News &amp; Events">
            <a:extLst>
              <a:ext uri="{FF2B5EF4-FFF2-40B4-BE49-F238E27FC236}">
                <a16:creationId xmlns:a16="http://schemas.microsoft.com/office/drawing/2014/main" id="{0CFAE7A9-C369-4DE8-B5EA-F3E626643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1" b="15412"/>
          <a:stretch/>
        </p:blipFill>
        <p:spPr bwMode="auto">
          <a:xfrm>
            <a:off x="2329527" y="1663579"/>
            <a:ext cx="2664501" cy="19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FA51FF-D79E-46E8-B801-A1CEC46A21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1471"/>
          <a:stretch/>
        </p:blipFill>
        <p:spPr>
          <a:xfrm>
            <a:off x="3508904" y="4389834"/>
            <a:ext cx="1932759" cy="9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08387-FFE5-4F5E-8B20-5CF6E19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004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373305-EA1C-42B5-99C3-BB2FFAF4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967E0-7B74-4A53-953F-75A77B4DBCAF}"/>
              </a:ext>
            </a:extLst>
          </p:cNvPr>
          <p:cNvSpPr txBox="1"/>
          <p:nvPr/>
        </p:nvSpPr>
        <p:spPr>
          <a:xfrm rot="20884662">
            <a:off x="-35168" y="4211375"/>
            <a:ext cx="6995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Are Hamilton tickets on Broadway really that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4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08387-FFE5-4F5E-8B20-5CF6E196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967E0-7B74-4A53-953F-75A77B4DBCAF}"/>
              </a:ext>
            </a:extLst>
          </p:cNvPr>
          <p:cNvSpPr txBox="1"/>
          <p:nvPr/>
        </p:nvSpPr>
        <p:spPr>
          <a:xfrm rot="417992">
            <a:off x="7262077" y="3601653"/>
            <a:ext cx="4912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Yes! $250 (USD) a pop!</a:t>
            </a:r>
          </a:p>
          <a:p>
            <a:pPr algn="ctr"/>
            <a:r>
              <a:rPr lang="en-CA" sz="16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($850 if you’re fancy)</a:t>
            </a:r>
            <a:endParaRPr lang="en-CA" sz="24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59074-4C05-4B64-924F-B068C61B9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41177" r="33965" b="53235"/>
          <a:stretch/>
        </p:blipFill>
        <p:spPr>
          <a:xfrm>
            <a:off x="2590800" y="2857499"/>
            <a:ext cx="4653947" cy="3619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939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53971" y="4385222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 was popular the week I was born?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57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FFC49-29B5-4852-A762-08F096E537D7}"/>
              </a:ext>
            </a:extLst>
          </p:cNvPr>
          <p:cNvSpPr txBox="1"/>
          <p:nvPr/>
        </p:nvSpPr>
        <p:spPr>
          <a:xfrm rot="417992">
            <a:off x="7423929" y="3395216"/>
            <a:ext cx="3856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Phantom, Les Mis, and Cats!</a:t>
            </a:r>
            <a:endParaRPr lang="en-CA" sz="44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95447-04CA-4528-9BA1-60F8BD08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46" t="40968" r="56367" b="42278"/>
          <a:stretch/>
        </p:blipFill>
        <p:spPr>
          <a:xfrm>
            <a:off x="2514600" y="2838451"/>
            <a:ext cx="3114675" cy="1095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986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1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D36-B95D-4276-A3DB-ACEAF41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Bored? Busy?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AB42-6361-40A9-80DC-8F74D94B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225" cy="4351338"/>
          </a:xfrm>
        </p:spPr>
        <p:txBody>
          <a:bodyPr anchor="ctr"/>
          <a:lstStyle/>
          <a:p>
            <a:pPr>
              <a:spcBef>
                <a:spcPts val="0"/>
              </a:spcBef>
            </a:pPr>
            <a:r>
              <a:rPr lang="en-CA" dirty="0"/>
              <a:t>Watch the 5-minute version of this talk</a:t>
            </a:r>
          </a:p>
        </p:txBody>
      </p:sp>
      <p:pic>
        <p:nvPicPr>
          <p:cNvPr id="5" name="Picture 4" descr="https://rstudio.com/resources/rstudioglobal-2021/the-power-of-great-datasets/">
            <a:extLst>
              <a:ext uri="{FF2B5EF4-FFF2-40B4-BE49-F238E27FC236}">
                <a16:creationId xmlns:a16="http://schemas.microsoft.com/office/drawing/2014/main" id="{1D889CD8-FF37-4050-A16E-C37088EC8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5" r="12812"/>
          <a:stretch/>
        </p:blipFill>
        <p:spPr>
          <a:xfrm>
            <a:off x="4773970" y="1825625"/>
            <a:ext cx="6867525" cy="45544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483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28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B89F0-07BA-48C8-85AA-4B801CF6AAEA}"/>
              </a:ext>
            </a:extLst>
          </p:cNvPr>
          <p:cNvSpPr txBox="1"/>
          <p:nvPr/>
        </p:nvSpPr>
        <p:spPr>
          <a:xfrm rot="20038526">
            <a:off x="321920" y="2172637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74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B89F0-07BA-48C8-85AA-4B801CF6AAEA}"/>
              </a:ext>
            </a:extLst>
          </p:cNvPr>
          <p:cNvSpPr txBox="1"/>
          <p:nvPr/>
        </p:nvSpPr>
        <p:spPr>
          <a:xfrm rot="20038526">
            <a:off x="321920" y="2172637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CBDB1-EC95-4835-91EE-4D9C7BCE5EBC}"/>
              </a:ext>
            </a:extLst>
          </p:cNvPr>
          <p:cNvSpPr txBox="1"/>
          <p:nvPr/>
        </p:nvSpPr>
        <p:spPr>
          <a:xfrm rot="417992">
            <a:off x="4167964" y="1664356"/>
            <a:ext cx="385606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39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???</a:t>
            </a:r>
            <a:endParaRPr lang="en-CA" sz="41300" b="1" dirty="0">
              <a:solidFill>
                <a:srgbClr val="C00000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86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pic>
        <p:nvPicPr>
          <p:cNvPr id="6146" name="Picture 2" descr="Best Caroline Bingley GIFs | Gfycat">
            <a:extLst>
              <a:ext uri="{FF2B5EF4-FFF2-40B4-BE49-F238E27FC236}">
                <a16:creationId xmlns:a16="http://schemas.microsoft.com/office/drawing/2014/main" id="{9AED7874-2A85-4582-9FF5-9401AD1E8E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5648"/>
            <a:ext cx="5926438" cy="38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29F209-2F42-4157-B3EC-3E162BFF5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8" y="2400604"/>
            <a:ext cx="5457092" cy="3120414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I didn’t want </a:t>
            </a:r>
            <a:r>
              <a:rPr lang="en-CA" sz="1600" dirty="0"/>
              <a:t>data</a:t>
            </a:r>
            <a:r>
              <a:rPr lang="en-CA" dirty="0"/>
              <a:t> (one week at a time) – I wanted </a:t>
            </a:r>
            <a:r>
              <a:rPr lang="en-CA" b="1" dirty="0"/>
              <a:t>DATA</a:t>
            </a:r>
            <a:endParaRPr lang="en-CA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The data was right there, but I couldn’t get to it</a:t>
            </a:r>
          </a:p>
        </p:txBody>
      </p:sp>
    </p:spTree>
    <p:extLst>
      <p:ext uri="{BB962C8B-B14F-4D97-AF65-F5344CB8AC3E}">
        <p14:creationId xmlns:p14="http://schemas.microsoft.com/office/powerpoint/2010/main" val="2846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5412-1A2F-431F-A66D-A8C66EE51AAB}"/>
              </a:ext>
            </a:extLst>
          </p:cNvPr>
          <p:cNvSpPr txBox="1"/>
          <p:nvPr/>
        </p:nvSpPr>
        <p:spPr>
          <a:xfrm rot="21132079">
            <a:off x="866200" y="2523262"/>
            <a:ext cx="4562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Should I learn how to web scrape?</a:t>
            </a:r>
            <a:endParaRPr lang="en-CA" sz="72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6" name="Picture 5" descr="A picture containing tree, person, outdoor, people&#10;&#10;Description automatically generated">
            <a:extLst>
              <a:ext uri="{FF2B5EF4-FFF2-40B4-BE49-F238E27FC236}">
                <a16:creationId xmlns:a16="http://schemas.microsoft.com/office/drawing/2014/main" id="{60D6E4A7-90EB-453C-933C-E042F87B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3283"/>
            <a:ext cx="5388675" cy="360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248ED-55B2-4AD3-9CB0-B2810C896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5" t="17361" r="42926" b="6326"/>
          <a:stretch/>
        </p:blipFill>
        <p:spPr>
          <a:xfrm>
            <a:off x="8122920" y="-1"/>
            <a:ext cx="2631440" cy="685635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1307E46-A548-4446-8F97-8F5CCF11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25" y="2343332"/>
            <a:ext cx="2271869" cy="263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62059C-B155-44FE-8DE0-522C7B8F9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58" y="2245219"/>
            <a:ext cx="3901623" cy="28278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BA2069-54D9-46C1-8F9B-E79040E3EC8F}"/>
              </a:ext>
            </a:extLst>
          </p:cNvPr>
          <p:cNvSpPr txBox="1"/>
          <p:nvPr/>
        </p:nvSpPr>
        <p:spPr>
          <a:xfrm>
            <a:off x="3641395" y="3011332"/>
            <a:ext cx="17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+</a:t>
            </a:r>
            <a:endParaRPr lang="en-CA" sz="96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A07FC-37E2-48CF-A5EF-B987A3B764AD}"/>
              </a:ext>
            </a:extLst>
          </p:cNvPr>
          <p:cNvSpPr txBox="1"/>
          <p:nvPr/>
        </p:nvSpPr>
        <p:spPr>
          <a:xfrm>
            <a:off x="6863867" y="3149391"/>
            <a:ext cx="17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=</a:t>
            </a:r>
            <a:endParaRPr lang="en-CA" sz="96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01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86CD7A-1BEC-4635-9765-488B597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40" y="2355669"/>
            <a:ext cx="7042720" cy="43513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87BF9-1BF6-4A5A-AFDA-908804A400FD}"/>
              </a:ext>
            </a:extLst>
          </p:cNvPr>
          <p:cNvSpPr txBox="1"/>
          <p:nvPr/>
        </p:nvSpPr>
        <p:spPr>
          <a:xfrm rot="20038526">
            <a:off x="-460094" y="225387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54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86CD7A-1BEC-4635-9765-488B597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40" y="2355669"/>
            <a:ext cx="7042720" cy="43513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87BF9-1BF6-4A5A-AFDA-908804A400FD}"/>
              </a:ext>
            </a:extLst>
          </p:cNvPr>
          <p:cNvSpPr txBox="1"/>
          <p:nvPr/>
        </p:nvSpPr>
        <p:spPr>
          <a:xfrm rot="20038526">
            <a:off x="-460094" y="225387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857F8-5D17-4163-ABC8-93696652D6E1}"/>
              </a:ext>
            </a:extLst>
          </p:cNvPr>
          <p:cNvSpPr txBox="1"/>
          <p:nvPr/>
        </p:nvSpPr>
        <p:spPr>
          <a:xfrm rot="1426589">
            <a:off x="8274870" y="1941841"/>
            <a:ext cx="3830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No! The Producers was the Hamilton of its day</a:t>
            </a:r>
            <a:endParaRPr lang="en-CA" sz="4400" b="1" dirty="0">
              <a:solidFill>
                <a:srgbClr val="C00000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063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2168-D997-4826-BD6B-002EBBCA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5" name="Picture 4" descr="A person sitting at a table with a computer and a bottle of wine&#10;&#10;Description automatically generated with low confidence">
            <a:extLst>
              <a:ext uri="{FF2B5EF4-FFF2-40B4-BE49-F238E27FC236}">
                <a16:creationId xmlns:a16="http://schemas.microsoft.com/office/drawing/2014/main" id="{7F82FC4D-0E46-4490-B9A1-AD7CA75C1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526930"/>
            <a:ext cx="8811776" cy="456906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30A1C3B-0CE4-45E5-AAA9-FAE88EBA4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79">
            <a:off x="5172075" y="4887939"/>
            <a:ext cx="3067050" cy="18949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4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2921168"/>
            <a:ext cx="10972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How do love stories usually go?</a:t>
            </a:r>
          </a:p>
        </p:txBody>
      </p:sp>
    </p:spTree>
    <p:extLst>
      <p:ext uri="{BB962C8B-B14F-4D97-AF65-F5344CB8AC3E}">
        <p14:creationId xmlns:p14="http://schemas.microsoft.com/office/powerpoint/2010/main" val="2261388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0340B-756D-4FF7-8606-88DEBF50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8" t="4606" r="37292" b="14182"/>
          <a:stretch/>
        </p:blipFill>
        <p:spPr>
          <a:xfrm>
            <a:off x="4632444" y="548005"/>
            <a:ext cx="3200401" cy="5569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F12D56-A02C-4AB6-B4C1-2AF50BD8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29" y="2181139"/>
            <a:ext cx="3838316" cy="32400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E5E589-1D10-40C3-86EC-6341BA382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64" b="4150"/>
          <a:stretch/>
        </p:blipFill>
        <p:spPr>
          <a:xfrm>
            <a:off x="8359144" y="1755935"/>
            <a:ext cx="3711026" cy="25970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F3B24B-E12A-47DC-94D8-C58BEF72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079" y="4352997"/>
            <a:ext cx="1989010" cy="1450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1D456F-7978-40BD-8908-412D328978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7070" flipV="1">
            <a:off x="3403091" y="4902901"/>
            <a:ext cx="1650779" cy="1193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657E53-1252-4A6A-ABE9-02FC40EDAC1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56191" y="4158974"/>
            <a:ext cx="1650779" cy="11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3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/>
          </a:bodyPr>
          <a:lstStyle/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4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/>
          </a:bodyPr>
          <a:lstStyle/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01EB8-0369-4C9B-95F9-F9E232CE92BA}"/>
              </a:ext>
            </a:extLst>
          </p:cNvPr>
          <p:cNvSpPr txBox="1"/>
          <p:nvPr/>
        </p:nvSpPr>
        <p:spPr>
          <a:xfrm rot="532250">
            <a:off x="3177230" y="3426738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Many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91CC7-E9A2-426A-9F43-A3192B95E819}"/>
              </a:ext>
            </a:extLst>
          </p:cNvPr>
          <p:cNvSpPr txBox="1"/>
          <p:nvPr/>
        </p:nvSpPr>
        <p:spPr>
          <a:xfrm rot="764928">
            <a:off x="4777094" y="3311957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73BC-5912-4FA4-A1CA-30EAC361F49B}"/>
              </a:ext>
            </a:extLst>
          </p:cNvPr>
          <p:cNvSpPr txBox="1"/>
          <p:nvPr/>
        </p:nvSpPr>
        <p:spPr>
          <a:xfrm rot="20928837">
            <a:off x="7238219" y="2497589"/>
            <a:ext cx="83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9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94DCA-658B-428B-8D11-9C5C6AA003FB}"/>
              </a:ext>
            </a:extLst>
          </p:cNvPr>
          <p:cNvSpPr txBox="1"/>
          <p:nvPr/>
        </p:nvSpPr>
        <p:spPr>
          <a:xfrm rot="532250">
            <a:off x="7235078" y="2426931"/>
            <a:ext cx="6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ies</a:t>
            </a:r>
            <a:endParaRPr lang="en-CA" sz="3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8402C-E5C1-4BAC-95FD-2A7FA9121933}"/>
              </a:ext>
            </a:extLst>
          </p:cNvPr>
          <p:cNvSpPr txBox="1"/>
          <p:nvPr/>
        </p:nvSpPr>
        <p:spPr>
          <a:xfrm rot="11843201">
            <a:off x="7371395" y="2420958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13BB7-CC24-4C55-B034-3FE889DD2521}"/>
              </a:ext>
            </a:extLst>
          </p:cNvPr>
          <p:cNvSpPr txBox="1"/>
          <p:nvPr/>
        </p:nvSpPr>
        <p:spPr>
          <a:xfrm rot="19428455">
            <a:off x="3902534" y="2288467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D68BE-F4DC-4B27-8C2B-FC8EC4A151B2}"/>
              </a:ext>
            </a:extLst>
          </p:cNvPr>
          <p:cNvSpPr txBox="1"/>
          <p:nvPr/>
        </p:nvSpPr>
        <p:spPr>
          <a:xfrm rot="3222251">
            <a:off x="3893306" y="2284846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51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pic>
        <p:nvPicPr>
          <p:cNvPr id="4100" name="Picture 4" descr="When harry met sally GIF - Find on GIFER">
            <a:extLst>
              <a:ext uri="{FF2B5EF4-FFF2-40B4-BE49-F238E27FC236}">
                <a16:creationId xmlns:a16="http://schemas.microsoft.com/office/drawing/2014/main" id="{716FC202-6059-4C9F-814C-F4DC0421F8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07" y="2437621"/>
            <a:ext cx="4762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ell Its Groundhog Day Again GIFs - Get the best GIF on GIPHY">
            <a:extLst>
              <a:ext uri="{FF2B5EF4-FFF2-40B4-BE49-F238E27FC236}">
                <a16:creationId xmlns:a16="http://schemas.microsoft.com/office/drawing/2014/main" id="{36D2D477-B112-4CDE-A020-594BEA05D0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67" y="2437620"/>
            <a:ext cx="3712396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586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Japanese mascots (use Google Language API)</a:t>
            </a:r>
          </a:p>
          <a:p>
            <a:r>
              <a:rPr lang="en-CA" dirty="0"/>
              <a:t>Sakura flowering (</a:t>
            </a:r>
            <a:r>
              <a:rPr lang="en-CA" dirty="0" err="1"/>
              <a:t>gganimate</a:t>
            </a:r>
            <a:r>
              <a:rPr lang="en-CA" dirty="0"/>
              <a:t>)</a:t>
            </a:r>
          </a:p>
          <a:p>
            <a:r>
              <a:rPr lang="en-CA" dirty="0"/>
              <a:t>Fictional character personalities (Principal Component Analysis)</a:t>
            </a:r>
          </a:p>
          <a:p>
            <a:r>
              <a:rPr lang="en-CA" dirty="0"/>
              <a:t>U.S. diplomatic gifts (parsing PDFs, 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3586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Japanese mascots (use Google Language API)</a:t>
            </a:r>
          </a:p>
        </p:txBody>
      </p:sp>
    </p:spTree>
    <p:extLst>
      <p:ext uri="{BB962C8B-B14F-4D97-AF65-F5344CB8AC3E}">
        <p14:creationId xmlns:p14="http://schemas.microsoft.com/office/powerpoint/2010/main" val="3633870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U.S. diplomatic gifts (parsing PDFs, natural language processing, </a:t>
            </a:r>
            <a:r>
              <a:rPr lang="en-CA" dirty="0" err="1"/>
              <a:t>ggtext</a:t>
            </a:r>
            <a:r>
              <a:rPr lang="en-CA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77FA6A-4B79-4C5E-9F46-40A1420F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586" y="2521928"/>
            <a:ext cx="6766214" cy="41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0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Sakura flowering (</a:t>
            </a:r>
            <a:r>
              <a:rPr lang="en-CA" dirty="0" err="1"/>
              <a:t>gganimate</a:t>
            </a:r>
            <a:r>
              <a:rPr lang="en-CA" dirty="0"/>
              <a:t>, adding custom images to </a:t>
            </a:r>
            <a:r>
              <a:rPr lang="en-CA" dirty="0" err="1"/>
              <a:t>ggplot</a:t>
            </a:r>
            <a:r>
              <a:rPr lang="en-CA" dirty="0"/>
              <a:t>))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A424CD9-B0BB-4B53-ABAD-F201D048C4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85" y="966519"/>
            <a:ext cx="4988169" cy="59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Fictional character personalities (Principal Component Analysis, </a:t>
            </a:r>
            <a:r>
              <a:rPr lang="en-CA" dirty="0" err="1"/>
              <a:t>tidymodels</a:t>
            </a:r>
            <a:r>
              <a:rPr lang="en-CA" dirty="0"/>
              <a:t> framework)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F067143-CDB0-48F8-8138-A74952AF0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/>
          <a:stretch/>
        </p:blipFill>
        <p:spPr>
          <a:xfrm>
            <a:off x="7530465" y="2761824"/>
            <a:ext cx="4262952" cy="394853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82C8AD4-8BA7-4461-89FA-A7B4E834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1E6"/>
              </a:clrFrom>
              <a:clrTo>
                <a:srgbClr val="FFF1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04" y="2638425"/>
            <a:ext cx="4355344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1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a learning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A96E0-E9E9-4E93-9C6A-52375E74B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Typical learning path: identify outcome you want </a:t>
            </a:r>
            <a:r>
              <a:rPr lang="en-CA" dirty="0">
                <a:sym typeface="Wingdings" panose="05000000000000000000" pitchFamily="2" charset="2"/>
              </a:rPr>
              <a:t> find dataset  practice on dataset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Motivation comes from getting the outcome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Example: prediction of binary outcome  Titanic dataset  practice</a:t>
            </a: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r>
              <a:rPr lang="en-CA" dirty="0">
                <a:sym typeface="Wingdings" panose="05000000000000000000" pitchFamily="2" charset="2"/>
              </a:rPr>
              <a:t>Great dataset learning path: find dataset  identify outcome  practice on dataset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Motivation comes from inherent interest in the dataset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Example: Broadway grosses dataset  Web scraping / Data visualization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965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3EACA8-DF1D-4BF6-92B0-5DECFA1E9C8C}"/>
              </a:ext>
            </a:extLst>
          </p:cNvPr>
          <p:cNvSpPr txBox="1"/>
          <p:nvPr/>
        </p:nvSpPr>
        <p:spPr>
          <a:xfrm rot="1148383">
            <a:off x="7263537" y="2354877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Boy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F85A-EAD1-4CAA-B7F5-615BF3213722}"/>
              </a:ext>
            </a:extLst>
          </p:cNvPr>
          <p:cNvSpPr txBox="1"/>
          <p:nvPr/>
        </p:nvSpPr>
        <p:spPr>
          <a:xfrm rot="20459650">
            <a:off x="2005344" y="3449633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Boy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612F2-AD5D-49D3-8339-9913A6A70323}"/>
              </a:ext>
            </a:extLst>
          </p:cNvPr>
          <p:cNvSpPr txBox="1"/>
          <p:nvPr/>
        </p:nvSpPr>
        <p:spPr>
          <a:xfrm rot="20901609">
            <a:off x="3950305" y="1875972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Girl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7B2A3-DE9B-4045-8AF9-5C1FEA4C8AAF}"/>
              </a:ext>
            </a:extLst>
          </p:cNvPr>
          <p:cNvSpPr txBox="1"/>
          <p:nvPr/>
        </p:nvSpPr>
        <p:spPr>
          <a:xfrm rot="21170728">
            <a:off x="270637" y="2627981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Girl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1FCB6-7C44-43F1-AFA0-087A7B16A21E}"/>
              </a:ext>
            </a:extLst>
          </p:cNvPr>
          <p:cNvSpPr txBox="1"/>
          <p:nvPr/>
        </p:nvSpPr>
        <p:spPr>
          <a:xfrm rot="504795">
            <a:off x="6597793" y="568687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9C0EB-3753-4B4C-8648-FB6A4B0C95BA}"/>
              </a:ext>
            </a:extLst>
          </p:cNvPr>
          <p:cNvSpPr txBox="1"/>
          <p:nvPr/>
        </p:nvSpPr>
        <p:spPr>
          <a:xfrm rot="21036738">
            <a:off x="1434023" y="814365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35F8-B636-46D6-9429-8033BADFF1EA}"/>
              </a:ext>
            </a:extLst>
          </p:cNvPr>
          <p:cNvSpPr txBox="1"/>
          <p:nvPr/>
        </p:nvSpPr>
        <p:spPr>
          <a:xfrm rot="1048516">
            <a:off x="6066197" y="3407428"/>
            <a:ext cx="5525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Non-binary person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993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0BD9-15D8-4512-8D68-8EB620A1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a display of individuality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60D4-024B-4038-A428-0608E4E34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datasets you work with and share can be a reflection of who you are</a:t>
            </a:r>
          </a:p>
        </p:txBody>
      </p:sp>
      <p:pic>
        <p:nvPicPr>
          <p:cNvPr id="1026" name="Picture 2" descr="https://www.outfittrends.com/how-to-dress-preppy-men-15-best-preppy-outfits-for-guys/">
            <a:extLst>
              <a:ext uri="{FF2B5EF4-FFF2-40B4-BE49-F238E27FC236}">
                <a16:creationId xmlns:a16="http://schemas.microsoft.com/office/drawing/2014/main" id="{89223D67-1DFB-4CA6-BE73-5A93BD58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46" y="2691178"/>
            <a:ext cx="2700678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w To Dress Like A Californian When You're Not One">
            <a:extLst>
              <a:ext uri="{FF2B5EF4-FFF2-40B4-BE49-F238E27FC236}">
                <a16:creationId xmlns:a16="http://schemas.microsoft.com/office/drawing/2014/main" id="{AB6E3770-0DC0-4668-8A18-838E36A8B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08"/>
          <a:stretch/>
        </p:blipFill>
        <p:spPr bwMode="auto">
          <a:xfrm>
            <a:off x="8717062" y="2530763"/>
            <a:ext cx="2800683" cy="343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35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0BD9-15D8-4512-8D68-8EB620A1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a display of individuality</a:t>
            </a:r>
          </a:p>
        </p:txBody>
      </p:sp>
      <p:pic>
        <p:nvPicPr>
          <p:cNvPr id="5" name="Picture 4" descr="https://twitter.com/kierisi/status/1258148731247046656">
            <a:extLst>
              <a:ext uri="{FF2B5EF4-FFF2-40B4-BE49-F238E27FC236}">
                <a16:creationId xmlns:a16="http://schemas.microsoft.com/office/drawing/2014/main" id="{9154D44B-D47E-419D-891F-36C00B329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" t="6216" r="2712"/>
          <a:stretch/>
        </p:blipFill>
        <p:spPr>
          <a:xfrm>
            <a:off x="8726579" y="1537855"/>
            <a:ext cx="3119980" cy="49550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 descr="https://amitlevinson.com/blog/exploring-ice-cream-locations/">
            <a:extLst>
              <a:ext uri="{FF2B5EF4-FFF2-40B4-BE49-F238E27FC236}">
                <a16:creationId xmlns:a16="http://schemas.microsoft.com/office/drawing/2014/main" id="{433F7B55-4F0C-4A69-8F6B-671218226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8" r="21455" b="2842"/>
          <a:stretch/>
        </p:blipFill>
        <p:spPr>
          <a:xfrm>
            <a:off x="4986051" y="1190625"/>
            <a:ext cx="3399906" cy="42273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 descr="https://theparttimeanalyst.com/2021/01/04/f1-2020-season-review/">
            <a:extLst>
              <a:ext uri="{FF2B5EF4-FFF2-40B4-BE49-F238E27FC236}">
                <a16:creationId xmlns:a16="http://schemas.microsoft.com/office/drawing/2014/main" id="{A75522FF-DD40-429E-A925-4509880B9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0" r="19278" b="80671"/>
          <a:stretch/>
        </p:blipFill>
        <p:spPr>
          <a:xfrm>
            <a:off x="522317" y="2329982"/>
            <a:ext cx="4123112" cy="38964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509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giving back to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94304-6FEF-4554-B2F5-39125145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you find something interesting, someone else will too</a:t>
            </a:r>
          </a:p>
          <a:p>
            <a:r>
              <a:rPr lang="en-CA" dirty="0"/>
              <a:t>It feels good to be recognized/thanked for work you’ve done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72900-375F-400C-9874-C019B2F0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17" y="1503825"/>
            <a:ext cx="4257502" cy="42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89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F29F-6D2B-4FF9-92B3-C0F4E987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6EDE2-31DD-4474-ACCE-18BEAD0E5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Where can I find great datasets?</a:t>
            </a:r>
          </a:p>
          <a:p>
            <a:r>
              <a:rPr lang="en-CA" dirty="0"/>
              <a:t>How do I start putting together my own datasets?</a:t>
            </a:r>
          </a:p>
        </p:txBody>
      </p:sp>
    </p:spTree>
    <p:extLst>
      <p:ext uri="{BB962C8B-B14F-4D97-AF65-F5344CB8AC3E}">
        <p14:creationId xmlns:p14="http://schemas.microsoft.com/office/powerpoint/2010/main" val="1728308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16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3EACA8-DF1D-4BF6-92B0-5DECFA1E9C8C}"/>
              </a:ext>
            </a:extLst>
          </p:cNvPr>
          <p:cNvSpPr txBox="1"/>
          <p:nvPr/>
        </p:nvSpPr>
        <p:spPr>
          <a:xfrm rot="1148383">
            <a:off x="7263537" y="2354877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Boy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F85A-EAD1-4CAA-B7F5-615BF3213722}"/>
              </a:ext>
            </a:extLst>
          </p:cNvPr>
          <p:cNvSpPr txBox="1"/>
          <p:nvPr/>
        </p:nvSpPr>
        <p:spPr>
          <a:xfrm rot="20459650">
            <a:off x="2005344" y="3449633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Boy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612F2-AD5D-49D3-8339-9913A6A70323}"/>
              </a:ext>
            </a:extLst>
          </p:cNvPr>
          <p:cNvSpPr txBox="1"/>
          <p:nvPr/>
        </p:nvSpPr>
        <p:spPr>
          <a:xfrm rot="20901609">
            <a:off x="3950305" y="1875972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Girl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7B2A3-DE9B-4045-8AF9-5C1FEA4C8AAF}"/>
              </a:ext>
            </a:extLst>
          </p:cNvPr>
          <p:cNvSpPr txBox="1"/>
          <p:nvPr/>
        </p:nvSpPr>
        <p:spPr>
          <a:xfrm rot="21170728">
            <a:off x="270637" y="2627981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Girl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1FCB6-7C44-43F1-AFA0-087A7B16A21E}"/>
              </a:ext>
            </a:extLst>
          </p:cNvPr>
          <p:cNvSpPr txBox="1"/>
          <p:nvPr/>
        </p:nvSpPr>
        <p:spPr>
          <a:xfrm rot="504795">
            <a:off x="6597793" y="568687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9C0EB-3753-4B4C-8648-FB6A4B0C95BA}"/>
              </a:ext>
            </a:extLst>
          </p:cNvPr>
          <p:cNvSpPr txBox="1"/>
          <p:nvPr/>
        </p:nvSpPr>
        <p:spPr>
          <a:xfrm rot="21036738">
            <a:off x="1434023" y="814365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35F8-B636-46D6-9429-8033BADFF1EA}"/>
              </a:ext>
            </a:extLst>
          </p:cNvPr>
          <p:cNvSpPr txBox="1"/>
          <p:nvPr/>
        </p:nvSpPr>
        <p:spPr>
          <a:xfrm rot="1048516">
            <a:off x="6066197" y="3407428"/>
            <a:ext cx="5525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Non-binary person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4E1A5-890D-4439-971E-13891C8B0A72}"/>
              </a:ext>
            </a:extLst>
          </p:cNvPr>
          <p:cNvSpPr txBox="1"/>
          <p:nvPr/>
        </p:nvSpPr>
        <p:spPr>
          <a:xfrm>
            <a:off x="3550354" y="4584591"/>
            <a:ext cx="5091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Learner meets Data</a:t>
            </a:r>
            <a:endParaRPr lang="en-CA" sz="72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9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</p:spTree>
    <p:extLst>
      <p:ext uri="{BB962C8B-B14F-4D97-AF65-F5344CB8AC3E}">
        <p14:creationId xmlns:p14="http://schemas.microsoft.com/office/powerpoint/2010/main" val="363838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5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900E9-89D6-43A8-BB9F-77BD7B85EA1F}"/>
              </a:ext>
            </a:extLst>
          </p:cNvPr>
          <p:cNvSpPr txBox="1"/>
          <p:nvPr/>
        </p:nvSpPr>
        <p:spPr>
          <a:xfrm>
            <a:off x="5312334" y="3770479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Tension / Crisis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1855D-98BA-4D81-A8F9-E0018114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6826238" y="4480373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4809</TotalTime>
  <Words>735</Words>
  <Application>Microsoft Office PowerPoint</Application>
  <PresentationFormat>Widescreen</PresentationFormat>
  <Paragraphs>130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African</vt:lpstr>
      <vt:lpstr>Arial</vt:lpstr>
      <vt:lpstr>Bahnschrift</vt:lpstr>
      <vt:lpstr>Bahnschrift Light</vt:lpstr>
      <vt:lpstr>Gloria Hallelujah</vt:lpstr>
      <vt:lpstr>Office Theme</vt:lpstr>
      <vt:lpstr>Great Datasets: A      Story</vt:lpstr>
      <vt:lpstr>Bored? Busy?</vt:lpstr>
      <vt:lpstr>PowerPoint Presentation</vt:lpstr>
      <vt:lpstr>PowerPoint Presentation</vt:lpstr>
      <vt:lpstr>PowerPoint Presentation</vt:lpstr>
      <vt:lpstr>Ever seen a romantic comedy?</vt:lpstr>
      <vt:lpstr>Ever seen a romantic comedy?</vt:lpstr>
      <vt:lpstr>Ever seen a romantic comedy?</vt:lpstr>
      <vt:lpstr>Ever seen a romantic comedy?</vt:lpstr>
      <vt:lpstr>Ever seen a romantic comedy?</vt:lpstr>
      <vt:lpstr>The Meeting: Hamilton</vt:lpstr>
      <vt:lpstr>Sparks Fly: Weekly Grosses on Playbill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Tension / Crisis: Stuck!</vt:lpstr>
      <vt:lpstr>Tension / Crisis: Stuck!</vt:lpstr>
      <vt:lpstr>Tension / Crisis: Stuck!</vt:lpstr>
      <vt:lpstr>Falling In Love</vt:lpstr>
      <vt:lpstr>Falling In Love</vt:lpstr>
      <vt:lpstr>Falling In Love</vt:lpstr>
      <vt:lpstr>Falling In Love</vt:lpstr>
      <vt:lpstr>Great Datasets: A      Story</vt:lpstr>
      <vt:lpstr>Great Datasets: A      Story</vt:lpstr>
      <vt:lpstr>Love Story kept repeating itself</vt:lpstr>
      <vt:lpstr>Love Story kept repeating itself</vt:lpstr>
      <vt:lpstr>Love Story kept repeating itself</vt:lpstr>
      <vt:lpstr>Love Story kept repeating itself</vt:lpstr>
      <vt:lpstr>Love Story kept repeating itself</vt:lpstr>
      <vt:lpstr>Love Story kept repeating itself</vt:lpstr>
      <vt:lpstr>Great Datasets as a learning path</vt:lpstr>
      <vt:lpstr>Great Datasets as a display of individuality</vt:lpstr>
      <vt:lpstr>Great Datasets as a display of individuality</vt:lpstr>
      <vt:lpstr>Great Datasets as giving back to the community</vt:lpstr>
      <vt:lpstr>Common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Great™ datasets</dc:title>
  <dc:creator>Alex Cookson</dc:creator>
  <cp:lastModifiedBy>Alex Cookson</cp:lastModifiedBy>
  <cp:revision>208</cp:revision>
  <dcterms:created xsi:type="dcterms:W3CDTF">2020-11-24T17:05:33Z</dcterms:created>
  <dcterms:modified xsi:type="dcterms:W3CDTF">2021-03-23T19:57:19Z</dcterms:modified>
</cp:coreProperties>
</file>